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7"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F2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68"/>
    <p:restoredTop sz="94697"/>
  </p:normalViewPr>
  <p:slideViewPr>
    <p:cSldViewPr snapToGrid="0" showGuides="1">
      <p:cViewPr>
        <p:scale>
          <a:sx n="130" d="100"/>
          <a:sy n="130" d="100"/>
        </p:scale>
        <p:origin x="1936" y="-25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295581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1078269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3"/>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3"/>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3194132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531212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3925997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2351128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5"/>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2290564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1572322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496271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8"/>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3689941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8"/>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8D1CE1-87F1-A045-8E9E-11EBF26E28F5}" type="datetimeFigureOut">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318127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5"/>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7"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CB8D1CE1-87F1-A045-8E9E-11EBF26E28F5}" type="datetimeFigureOut">
              <a:rPr kumimoji="1" lang="ja-JP" altLang="en-US" smtClean="0"/>
              <a:t>2025/8/19</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42311176-92CF-2F46-8921-F6D635385D2C}" type="slidenum">
              <a:rPr kumimoji="1" lang="ja-JP" altLang="en-US" smtClean="0"/>
              <a:t>‹#›</a:t>
            </a:fld>
            <a:endParaRPr kumimoji="1" lang="ja-JP" altLang="en-US"/>
          </a:p>
        </p:txBody>
      </p:sp>
    </p:spTree>
    <p:extLst>
      <p:ext uri="{BB962C8B-B14F-4D97-AF65-F5344CB8AC3E}">
        <p14:creationId xmlns:p14="http://schemas.microsoft.com/office/powerpoint/2010/main" val="36053934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6DA2C297-8E23-A27A-6B89-C6A18B257D7A}"/>
              </a:ext>
            </a:extLst>
          </p:cNvPr>
          <p:cNvPicPr>
            <a:picLocks noChangeAspect="1"/>
          </p:cNvPicPr>
          <p:nvPr/>
        </p:nvPicPr>
        <p:blipFill>
          <a:blip r:embed="rId2"/>
          <a:stretch>
            <a:fillRect/>
          </a:stretch>
        </p:blipFill>
        <p:spPr>
          <a:xfrm>
            <a:off x="100428" y="209552"/>
            <a:ext cx="2037862" cy="514097"/>
          </a:xfrm>
          <a:prstGeom prst="rect">
            <a:avLst/>
          </a:prstGeom>
        </p:spPr>
      </p:pic>
      <p:sp>
        <p:nvSpPr>
          <p:cNvPr id="3" name="正方形/長方形 2">
            <a:extLst>
              <a:ext uri="{FF2B5EF4-FFF2-40B4-BE49-F238E27FC236}">
                <a16:creationId xmlns:a16="http://schemas.microsoft.com/office/drawing/2014/main" id="{21894220-66C9-8BED-CEE5-519C0E66A70C}"/>
              </a:ext>
            </a:extLst>
          </p:cNvPr>
          <p:cNvSpPr/>
          <p:nvPr/>
        </p:nvSpPr>
        <p:spPr>
          <a:xfrm>
            <a:off x="235634" y="928471"/>
            <a:ext cx="6386732" cy="1267089"/>
          </a:xfrm>
          <a:prstGeom prst="rect">
            <a:avLst/>
          </a:prstGeom>
          <a:solidFill>
            <a:srgbClr val="EEF2F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w="6350">
                <a:solidFill>
                  <a:srgbClr val="002060"/>
                </a:solidFill>
              </a:ln>
            </a:endParaRPr>
          </a:p>
        </p:txBody>
      </p:sp>
      <p:sp>
        <p:nvSpPr>
          <p:cNvPr id="4" name="テキスト ボックス 3">
            <a:extLst>
              <a:ext uri="{FF2B5EF4-FFF2-40B4-BE49-F238E27FC236}">
                <a16:creationId xmlns:a16="http://schemas.microsoft.com/office/drawing/2014/main" id="{8D06ABA7-1F34-B259-8E16-449FDC5FEFA9}"/>
              </a:ext>
            </a:extLst>
          </p:cNvPr>
          <p:cNvSpPr txBox="1"/>
          <p:nvPr/>
        </p:nvSpPr>
        <p:spPr>
          <a:xfrm>
            <a:off x="278137" y="958080"/>
            <a:ext cx="6301725" cy="1223412"/>
          </a:xfrm>
          <a:prstGeom prst="rect">
            <a:avLst/>
          </a:prstGeom>
          <a:noFill/>
        </p:spPr>
        <p:txBody>
          <a:bodyPr wrap="square" rtlCol="0">
            <a:spAutoFit/>
          </a:bodyPr>
          <a:lstStyle/>
          <a:p>
            <a:pPr algn="just"/>
            <a:r>
              <a:rPr kumimoji="1" lang="ja-JP" altLang="en-US" sz="1050"/>
              <a:t>　一般社団法人日本認知・行動療法学会は、認知行動療法師</a:t>
            </a:r>
            <a:r>
              <a:rPr kumimoji="1" lang="en-US" altLang="ja-JP" sz="1050" dirty="0"/>
              <a:t>®︎</a:t>
            </a:r>
            <a:r>
              <a:rPr kumimoji="1" lang="ja-JP" altLang="en-US" sz="1050"/>
              <a:t>が行う認知行動療法の実態を把握するため、症例登録システムを運用することとなりました。</a:t>
            </a:r>
            <a:endParaRPr kumimoji="1" lang="en-US" altLang="ja-JP" sz="1050" dirty="0"/>
          </a:p>
          <a:p>
            <a:pPr algn="just"/>
            <a:r>
              <a:rPr kumimoji="1" lang="ja-JP" altLang="en-US" sz="1050"/>
              <a:t>　より良い認知行動療法を提供するうえでは、現状を把握することが重要です。一般社団法人日本認知・行動療法学会では、症例登録システムに入力された情報に基づいて、認知行動療法の質改善に向けた検討を継続的に行います。</a:t>
            </a:r>
            <a:endParaRPr kumimoji="1" lang="en-US" altLang="ja-JP" sz="1050" dirty="0"/>
          </a:p>
          <a:p>
            <a:pPr algn="just"/>
            <a:r>
              <a:rPr kumimoji="1" lang="ja-JP" altLang="en-US" sz="1050"/>
              <a:t>　国内外の事例では、このような臨床現場主導のデータ分析によって質の向上に大きな成果を上げています。</a:t>
            </a:r>
            <a:endParaRPr kumimoji="1" lang="en-US" altLang="ja-JP" sz="1050" dirty="0"/>
          </a:p>
        </p:txBody>
      </p:sp>
      <p:sp>
        <p:nvSpPr>
          <p:cNvPr id="5" name="テキスト ボックス 4">
            <a:extLst>
              <a:ext uri="{FF2B5EF4-FFF2-40B4-BE49-F238E27FC236}">
                <a16:creationId xmlns:a16="http://schemas.microsoft.com/office/drawing/2014/main" id="{126A6FC1-1FFB-010B-FCAF-D4C0E8FB9A0C}"/>
              </a:ext>
            </a:extLst>
          </p:cNvPr>
          <p:cNvSpPr txBox="1"/>
          <p:nvPr/>
        </p:nvSpPr>
        <p:spPr>
          <a:xfrm>
            <a:off x="100428" y="2400382"/>
            <a:ext cx="6301725" cy="400110"/>
          </a:xfrm>
          <a:prstGeom prst="rect">
            <a:avLst/>
          </a:prstGeom>
          <a:noFill/>
        </p:spPr>
        <p:txBody>
          <a:bodyPr wrap="square" rtlCol="0">
            <a:spAutoFit/>
          </a:bodyPr>
          <a:lstStyle/>
          <a:p>
            <a:pPr algn="just"/>
            <a:r>
              <a:rPr kumimoji="1" lang="en-US" altLang="ja-JP" sz="1000" dirty="0">
                <a:latin typeface="+mn-ea"/>
              </a:rPr>
              <a:t>【 </a:t>
            </a:r>
            <a:r>
              <a:rPr kumimoji="1" lang="ja-JP" altLang="en-US" sz="1000">
                <a:latin typeface="+mn-ea"/>
              </a:rPr>
              <a:t>認知行動療法師</a:t>
            </a:r>
            <a:r>
              <a:rPr kumimoji="1" lang="en-US" altLang="ja-JP" sz="1000" dirty="0">
                <a:latin typeface="+mn-ea"/>
              </a:rPr>
              <a:t>®︎ 】</a:t>
            </a:r>
          </a:p>
          <a:p>
            <a:pPr algn="just"/>
            <a:r>
              <a:rPr kumimoji="1" lang="ja-JP" altLang="en-US" sz="1000">
                <a:latin typeface="+mn-ea"/>
              </a:rPr>
              <a:t>　・●●●●（登録番号：</a:t>
            </a:r>
            <a:r>
              <a:rPr kumimoji="1" lang="en-US" altLang="ja-JP" sz="1000" dirty="0">
                <a:latin typeface="+mn-ea"/>
              </a:rPr>
              <a:t>021-000</a:t>
            </a:r>
            <a:r>
              <a:rPr kumimoji="1" lang="ja-JP" altLang="en-US" sz="1000">
                <a:latin typeface="+mn-ea"/>
              </a:rPr>
              <a:t>号）</a:t>
            </a:r>
            <a:endParaRPr kumimoji="1" lang="en-US" altLang="ja-JP" sz="1000" dirty="0">
              <a:latin typeface="+mn-ea"/>
            </a:endParaRPr>
          </a:p>
        </p:txBody>
      </p:sp>
      <p:sp>
        <p:nvSpPr>
          <p:cNvPr id="6" name="テキスト ボックス 5">
            <a:extLst>
              <a:ext uri="{FF2B5EF4-FFF2-40B4-BE49-F238E27FC236}">
                <a16:creationId xmlns:a16="http://schemas.microsoft.com/office/drawing/2014/main" id="{65F0CDB8-84BB-1C01-256C-35ACC8BB681C}"/>
              </a:ext>
            </a:extLst>
          </p:cNvPr>
          <p:cNvSpPr txBox="1"/>
          <p:nvPr/>
        </p:nvSpPr>
        <p:spPr>
          <a:xfrm>
            <a:off x="278137" y="3220922"/>
            <a:ext cx="6386732" cy="4555093"/>
          </a:xfrm>
          <a:prstGeom prst="rect">
            <a:avLst/>
          </a:prstGeom>
          <a:noFill/>
        </p:spPr>
        <p:txBody>
          <a:bodyPr wrap="square" rtlCol="0">
            <a:spAutoFit/>
          </a:bodyPr>
          <a:lstStyle/>
          <a:p>
            <a:pPr algn="just"/>
            <a:r>
              <a:rPr kumimoji="1" lang="en-US" altLang="ja-JP" sz="1000" b="1" dirty="0">
                <a:latin typeface="+mn-ea"/>
              </a:rPr>
              <a:t>① </a:t>
            </a:r>
            <a:r>
              <a:rPr kumimoji="1" lang="ja-JP" altLang="en-US" sz="1000" b="1" dirty="0">
                <a:latin typeface="+mn-ea"/>
              </a:rPr>
              <a:t>症例登録システムの目的</a:t>
            </a:r>
            <a:endParaRPr kumimoji="1" lang="en-US" altLang="ja-JP" sz="1000" b="1" dirty="0">
              <a:latin typeface="+mn-ea"/>
            </a:endParaRPr>
          </a:p>
          <a:p>
            <a:pPr algn="just"/>
            <a:r>
              <a:rPr kumimoji="1" lang="ja-JP" altLang="en-US" sz="1000" dirty="0">
                <a:latin typeface="+mn-ea"/>
              </a:rPr>
              <a:t>　より良い認知行動療法を提供するうえでは、認知行動療法の実施状況を研究し、把握することが重要です。一般社団法人日本認知・行動療法学会では、症例登録システムに登録された情報に基づいて、認知行動</a:t>
            </a:r>
            <a:endParaRPr kumimoji="1" lang="en-US" altLang="ja-JP" sz="1000" dirty="0">
              <a:latin typeface="+mn-ea"/>
            </a:endParaRPr>
          </a:p>
          <a:p>
            <a:pPr algn="just"/>
            <a:r>
              <a:rPr kumimoji="1" lang="ja-JP" altLang="en-US" sz="1000" dirty="0">
                <a:latin typeface="+mn-ea"/>
              </a:rPr>
              <a:t>療法の質向上に向けた検討を継続的に行います。認知行動療法師</a:t>
            </a:r>
            <a:r>
              <a:rPr kumimoji="1" lang="en-US" altLang="ja-JP" sz="1000" dirty="0">
                <a:latin typeface="+mn-ea"/>
              </a:rPr>
              <a:t>®︎</a:t>
            </a:r>
            <a:r>
              <a:rPr kumimoji="1" lang="ja-JP" altLang="en-US" sz="1000" dirty="0">
                <a:latin typeface="+mn-ea"/>
              </a:rPr>
              <a:t>は、他の認知行動療法師</a:t>
            </a:r>
            <a:r>
              <a:rPr kumimoji="1" lang="en-US" altLang="ja-JP" sz="1000" dirty="0">
                <a:latin typeface="+mn-ea"/>
              </a:rPr>
              <a:t>®</a:t>
            </a:r>
            <a:r>
              <a:rPr kumimoji="1" lang="ja-JP" altLang="en-US" sz="1000" dirty="0">
                <a:latin typeface="+mn-ea"/>
              </a:rPr>
              <a:t>による成果と対比をする中で、自身の特徴と課題を把握し、それぞれが改善に向けた取り組みを行います。</a:t>
            </a:r>
            <a:endParaRPr kumimoji="1" lang="en-US" altLang="ja-JP" sz="1000" dirty="0">
              <a:latin typeface="+mn-ea"/>
            </a:endParaRPr>
          </a:p>
          <a:p>
            <a:pPr algn="just"/>
            <a:r>
              <a:rPr kumimoji="1" lang="ja-JP" altLang="en-US" sz="1000" dirty="0">
                <a:latin typeface="+mn-ea"/>
              </a:rPr>
              <a:t>　また、一般社団法人日本認知・行動療法学会主導のもと、登録されたデータを活用して認知行動療法の質向上に向けた研究を行います。</a:t>
            </a:r>
            <a:endParaRPr kumimoji="1" lang="en-US" altLang="ja-JP" sz="1000" dirty="0">
              <a:latin typeface="+mn-ea"/>
            </a:endParaRPr>
          </a:p>
          <a:p>
            <a:pPr algn="just"/>
            <a:endParaRPr kumimoji="1" lang="en-US" altLang="ja-JP" sz="1000" dirty="0">
              <a:latin typeface="+mn-ea"/>
            </a:endParaRPr>
          </a:p>
          <a:p>
            <a:pPr algn="just"/>
            <a:r>
              <a:rPr kumimoji="1" lang="en-US" altLang="ja-JP" sz="1000" b="1" dirty="0">
                <a:latin typeface="+mn-ea"/>
              </a:rPr>
              <a:t>② </a:t>
            </a:r>
            <a:r>
              <a:rPr kumimoji="1" lang="ja-JP" altLang="en-US" sz="1000" b="1" dirty="0">
                <a:latin typeface="+mn-ea"/>
              </a:rPr>
              <a:t>データベースへの登録内容</a:t>
            </a:r>
            <a:endParaRPr kumimoji="1" lang="en-US" altLang="ja-JP" sz="1000" b="1" dirty="0">
              <a:latin typeface="+mn-ea"/>
            </a:endParaRPr>
          </a:p>
          <a:p>
            <a:pPr algn="just"/>
            <a:r>
              <a:rPr kumimoji="1" lang="ja-JP" altLang="en-US" sz="1000" dirty="0">
                <a:latin typeface="+mn-ea"/>
              </a:rPr>
              <a:t>　認知行動療法による面接を終結された方について、認知行動療法の効果を検証するために必要な内容（年齢、性別、終結までの期間など）を登録します。お名前その他個</a:t>
            </a:r>
            <a:r>
              <a:rPr kumimoji="1" lang="ja-JP" altLang="en-US" sz="1000">
                <a:latin typeface="+mn-ea"/>
              </a:rPr>
              <a:t>人を容易に特</a:t>
            </a:r>
            <a:r>
              <a:rPr kumimoji="1" lang="ja-JP" altLang="en-US" sz="1000" dirty="0">
                <a:latin typeface="+mn-ea"/>
              </a:rPr>
              <a:t>定できる情報を登録することはありません。</a:t>
            </a:r>
            <a:endParaRPr kumimoji="1" lang="en-US" altLang="ja-JP" sz="1000" dirty="0">
              <a:latin typeface="+mn-ea"/>
            </a:endParaRPr>
          </a:p>
          <a:p>
            <a:pPr algn="just"/>
            <a:endParaRPr kumimoji="1" lang="en-US" altLang="ja-JP" sz="1000" dirty="0">
              <a:latin typeface="+mn-ea"/>
            </a:endParaRPr>
          </a:p>
          <a:p>
            <a:pPr algn="just"/>
            <a:r>
              <a:rPr kumimoji="1" lang="en-US" altLang="ja-JP" sz="1000" b="1" dirty="0">
                <a:latin typeface="+mn-ea"/>
              </a:rPr>
              <a:t>③ </a:t>
            </a:r>
            <a:r>
              <a:rPr kumimoji="1" lang="ja-JP" altLang="en-US" sz="1000" b="1" dirty="0">
                <a:latin typeface="+mn-ea"/>
              </a:rPr>
              <a:t>登録情報の管理・結果の公表</a:t>
            </a:r>
            <a:endParaRPr kumimoji="1" lang="en-US" altLang="ja-JP" sz="1000" b="1" dirty="0">
              <a:latin typeface="+mn-ea"/>
            </a:endParaRPr>
          </a:p>
          <a:p>
            <a:pPr algn="just"/>
            <a:r>
              <a:rPr kumimoji="1" lang="ja-JP" altLang="en-US" sz="1000" dirty="0">
                <a:latin typeface="+mn-ea"/>
              </a:rPr>
              <a:t>　</a:t>
            </a:r>
            <a:r>
              <a:rPr lang="ja-JP" altLang="en-US" sz="1000" b="0" i="0" dirty="0">
                <a:effectLst/>
                <a:latin typeface="+mn-ea"/>
              </a:rPr>
              <a:t>登録する情報は、それ自体で個⼈を容易に特定することはできないものですが、重要な情報ですので厳重に管理いたします。登録情報の管理にあたって、情報の取り扱いや安全管理に関する法令や取り決め（「個人情報の保護に関する法律」、「人を対象とする生命科学・医学系研究に関する倫理指針」、「医療・介護関係事業者における個人情報の適切な取扱いのためのガイダンス」、「医療情報システムの安全管理に関するガイドライン」等）を遵守しています。</a:t>
            </a:r>
          </a:p>
          <a:p>
            <a:pPr algn="just"/>
            <a:r>
              <a:rPr lang="ja-JP" altLang="en-US" sz="1000" b="0" i="0" dirty="0">
                <a:effectLst/>
                <a:latin typeface="+mn-ea"/>
              </a:rPr>
              <a:t>　データの公表にあたっては、</a:t>
            </a:r>
            <a:r>
              <a:rPr kumimoji="1" lang="ja-JP" altLang="en-US" sz="1000" dirty="0">
                <a:latin typeface="+mn-ea"/>
              </a:rPr>
              <a:t>一般社団法人日本認知・行動療法学会</a:t>
            </a:r>
            <a:r>
              <a:rPr lang="ja-JP" altLang="en-US" sz="1000" b="0" i="0" dirty="0">
                <a:effectLst/>
                <a:latin typeface="+mn-ea"/>
              </a:rPr>
              <a:t>が承認した情報のみが集計データとして公表されます。登録するデータがどなたのものであるか特定されることはありません。</a:t>
            </a:r>
            <a:endParaRPr lang="en-US" altLang="ja-JP" sz="1000" b="0" i="0" dirty="0">
              <a:effectLst/>
              <a:latin typeface="+mn-ea"/>
            </a:endParaRPr>
          </a:p>
          <a:p>
            <a:pPr algn="just"/>
            <a:endParaRPr lang="en-US" altLang="ja-JP" sz="1000" dirty="0">
              <a:latin typeface="+mn-ea"/>
            </a:endParaRPr>
          </a:p>
          <a:p>
            <a:pPr algn="just"/>
            <a:r>
              <a:rPr lang="en-US" altLang="ja-JP" sz="1000" b="1" i="0" dirty="0">
                <a:effectLst/>
                <a:latin typeface="+mn-ea"/>
              </a:rPr>
              <a:t>④ </a:t>
            </a:r>
            <a:r>
              <a:rPr lang="ja-JP" altLang="en-US" sz="1000" b="1" i="0" dirty="0">
                <a:effectLst/>
                <a:latin typeface="+mn-ea"/>
              </a:rPr>
              <a:t>登録の拒否や登録情報の確認</a:t>
            </a:r>
            <a:endParaRPr lang="en-US" altLang="ja-JP" sz="1000" b="1" i="0" dirty="0">
              <a:effectLst/>
              <a:latin typeface="+mn-ea"/>
            </a:endParaRPr>
          </a:p>
          <a:p>
            <a:pPr algn="just"/>
            <a:r>
              <a:rPr lang="ja-JP" altLang="en-US" sz="1000" dirty="0">
                <a:latin typeface="+mn-ea"/>
              </a:rPr>
              <a:t>　</a:t>
            </a:r>
            <a:r>
              <a:rPr lang="ja-JP" altLang="en-US" sz="1000" b="0" i="0" dirty="0">
                <a:effectLst/>
                <a:latin typeface="+mn-ea"/>
              </a:rPr>
              <a:t>データを登録されたくない場合は、登録を拒否して頂くことができます。担当の</a:t>
            </a:r>
            <a:r>
              <a:rPr kumimoji="1" lang="ja-JP" altLang="en-US" sz="1000" dirty="0">
                <a:latin typeface="+mn-ea"/>
              </a:rPr>
              <a:t>認知行動療法師</a:t>
            </a:r>
            <a:r>
              <a:rPr kumimoji="1" lang="en-US" altLang="ja-JP" sz="1000" dirty="0">
                <a:latin typeface="+mn-ea"/>
              </a:rPr>
              <a:t>®︎</a:t>
            </a:r>
            <a:r>
              <a:rPr lang="ja-JP" altLang="en-US" sz="1000" b="0" i="0" dirty="0">
                <a:effectLst/>
                <a:latin typeface="+mn-ea"/>
              </a:rPr>
              <a:t>にお伝えください。</a:t>
            </a:r>
          </a:p>
          <a:p>
            <a:pPr algn="just"/>
            <a:r>
              <a:rPr lang="ja-JP" altLang="en-US" sz="1000" b="0" i="0" dirty="0">
                <a:effectLst/>
                <a:latin typeface="+mn-ea"/>
              </a:rPr>
              <a:t>　また、登録されたご自身のデータの閲覧や削除を希望される場合も、担当の</a:t>
            </a:r>
            <a:r>
              <a:rPr kumimoji="1" lang="ja-JP" altLang="en-US" sz="1000" dirty="0">
                <a:latin typeface="+mn-ea"/>
              </a:rPr>
              <a:t>認知行動療法師</a:t>
            </a:r>
            <a:r>
              <a:rPr kumimoji="1" lang="en-US" altLang="ja-JP" sz="1000" dirty="0">
                <a:latin typeface="+mn-ea"/>
              </a:rPr>
              <a:t>®︎</a:t>
            </a:r>
            <a:r>
              <a:rPr lang="ja-JP" altLang="en-US" sz="1000" b="0" i="0" dirty="0">
                <a:effectLst/>
                <a:latin typeface="+mn-ea"/>
              </a:rPr>
              <a:t>にお知らせください。</a:t>
            </a:r>
            <a:endParaRPr lang="en-US" altLang="ja-JP" sz="1000" b="0" i="0" dirty="0">
              <a:effectLst/>
              <a:latin typeface="+mn-ea"/>
            </a:endParaRPr>
          </a:p>
          <a:p>
            <a:pPr algn="just"/>
            <a:r>
              <a:rPr lang="ja-JP" altLang="en-US" sz="1000" dirty="0">
                <a:latin typeface="+mn-ea"/>
              </a:rPr>
              <a:t>　</a:t>
            </a:r>
            <a:r>
              <a:rPr lang="ja-JP" altLang="en-US" sz="1000" b="0" i="0" dirty="0">
                <a:effectLst/>
                <a:latin typeface="+mn-ea"/>
              </a:rPr>
              <a:t>なお、登録を拒否されたり、閲覧・修正を希望されたりすることで、カウンセリング等において不利益を被ることは一切ございません。</a:t>
            </a:r>
          </a:p>
        </p:txBody>
      </p:sp>
      <p:sp>
        <p:nvSpPr>
          <p:cNvPr id="7" name="テキスト ボックス 6">
            <a:extLst>
              <a:ext uri="{FF2B5EF4-FFF2-40B4-BE49-F238E27FC236}">
                <a16:creationId xmlns:a16="http://schemas.microsoft.com/office/drawing/2014/main" id="{C97A60B5-12CE-3E7E-CE34-B8F6AC7D7B85}"/>
              </a:ext>
            </a:extLst>
          </p:cNvPr>
          <p:cNvSpPr txBox="1"/>
          <p:nvPr/>
        </p:nvSpPr>
        <p:spPr>
          <a:xfrm>
            <a:off x="250000" y="8042558"/>
            <a:ext cx="6386732" cy="861774"/>
          </a:xfrm>
          <a:prstGeom prst="rect">
            <a:avLst/>
          </a:prstGeom>
          <a:noFill/>
        </p:spPr>
        <p:txBody>
          <a:bodyPr wrap="square" rtlCol="0">
            <a:spAutoFit/>
          </a:bodyPr>
          <a:lstStyle/>
          <a:p>
            <a:pPr algn="just"/>
            <a:r>
              <a:rPr kumimoji="1" lang="ja-JP" altLang="en-US" sz="1000">
                <a:latin typeface="+mn-ea"/>
              </a:rPr>
              <a:t>　お問い合わせにつきましては、担当の認知行動療法師</a:t>
            </a:r>
            <a:r>
              <a:rPr kumimoji="1" lang="en-US" altLang="ja-JP" sz="1000" dirty="0">
                <a:latin typeface="+mn-ea"/>
              </a:rPr>
              <a:t>®︎</a:t>
            </a:r>
            <a:r>
              <a:rPr kumimoji="1" lang="ja-JP" altLang="en-US" sz="1000">
                <a:latin typeface="+mn-ea"/>
              </a:rPr>
              <a:t>または一般社団法人日本認知・行動療法学会事務局までご連絡ください。</a:t>
            </a:r>
            <a:endParaRPr kumimoji="1" lang="en-US" altLang="ja-JP" sz="1000" dirty="0">
              <a:latin typeface="+mn-ea"/>
            </a:endParaRPr>
          </a:p>
          <a:p>
            <a:pPr algn="just"/>
            <a:endParaRPr kumimoji="1" lang="en-US" altLang="ja-JP" sz="1000" dirty="0">
              <a:latin typeface="+mn-ea"/>
            </a:endParaRPr>
          </a:p>
          <a:p>
            <a:pPr algn="ctr"/>
            <a:r>
              <a:rPr kumimoji="1" lang="ja-JP" altLang="en-US" sz="1000">
                <a:latin typeface="+mn-ea"/>
              </a:rPr>
              <a:t>一般社団法人日本認知・行動療法学会事務局</a:t>
            </a:r>
            <a:endParaRPr kumimoji="1" lang="en-US" altLang="ja-JP" sz="1000" dirty="0">
              <a:latin typeface="+mn-ea"/>
            </a:endParaRPr>
          </a:p>
          <a:p>
            <a:pPr algn="ctr"/>
            <a:r>
              <a:rPr lang="en-US" altLang="ja-JP" sz="1000" b="0" i="0" dirty="0" err="1">
                <a:effectLst/>
                <a:latin typeface="+mn-ea"/>
              </a:rPr>
              <a:t>jabt@mynavi.jp</a:t>
            </a:r>
            <a:endParaRPr kumimoji="1" lang="en-US" altLang="ja-JP" sz="1000" dirty="0">
              <a:latin typeface="+mn-ea"/>
            </a:endParaRPr>
          </a:p>
        </p:txBody>
      </p:sp>
    </p:spTree>
    <p:extLst>
      <p:ext uri="{BB962C8B-B14F-4D97-AF65-F5344CB8AC3E}">
        <p14:creationId xmlns:p14="http://schemas.microsoft.com/office/powerpoint/2010/main" val="121786146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87</TotalTime>
  <Words>670</Words>
  <Application>Microsoft Macintosh PowerPoint</Application>
  <PresentationFormat>画面に合わせる (4:3)</PresentationFormat>
  <Paragraphs>25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Aptos</vt:lpstr>
      <vt:lpstr>Aptos Display</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古川 洋和</dc:creator>
  <cp:lastModifiedBy>古川 洋和</cp:lastModifiedBy>
  <cp:revision>7</cp:revision>
  <cp:lastPrinted>2025-03-23T01:32:54Z</cp:lastPrinted>
  <dcterms:created xsi:type="dcterms:W3CDTF">2025-03-23T00:42:59Z</dcterms:created>
  <dcterms:modified xsi:type="dcterms:W3CDTF">2025-08-19T12:51:16Z</dcterms:modified>
</cp:coreProperties>
</file>